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M Jacaranda" panose="020B0604020202020204" charset="-34"/>
      <p:regular r:id="rId15"/>
    </p:embeddedFont>
    <p:embeddedFont>
      <p:font typeface="Dreaming Outloud Sans" panose="020B0604020202020204" charset="0"/>
      <p:regular r:id="rId16"/>
    </p:embeddedFont>
    <p:embeddedFont>
      <p:font typeface="Futura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50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3.svg"/><Relationship Id="rId10" Type="http://schemas.openxmlformats.org/officeDocument/2006/relationships/image" Target="../media/image30.svg"/><Relationship Id="rId4" Type="http://schemas.openxmlformats.org/officeDocument/2006/relationships/image" Target="../media/image12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svg"/><Relationship Id="rId7" Type="http://schemas.openxmlformats.org/officeDocument/2006/relationships/image" Target="../media/image3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10" Type="http://schemas.openxmlformats.org/officeDocument/2006/relationships/image" Target="../media/image17.sv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sv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sv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svg"/><Relationship Id="rId7" Type="http://schemas.openxmlformats.org/officeDocument/2006/relationships/image" Target="../media/image2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7.svg"/><Relationship Id="rId7" Type="http://schemas.openxmlformats.org/officeDocument/2006/relationships/image" Target="../media/image39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13.svg"/><Relationship Id="rId10" Type="http://schemas.openxmlformats.org/officeDocument/2006/relationships/image" Target="../media/image36.sv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6.svg"/><Relationship Id="rId5" Type="http://schemas.openxmlformats.org/officeDocument/2006/relationships/image" Target="../media/image13.svg"/><Relationship Id="rId10" Type="http://schemas.openxmlformats.org/officeDocument/2006/relationships/image" Target="../media/image45.png"/><Relationship Id="rId4" Type="http://schemas.openxmlformats.org/officeDocument/2006/relationships/image" Target="../media/image12.png"/><Relationship Id="rId9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svg"/><Relationship Id="rId7" Type="http://schemas.openxmlformats.org/officeDocument/2006/relationships/image" Target="../media/image6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3477" flipV="1">
            <a:off x="-2787426" y="-1868580"/>
            <a:ext cx="5574851" cy="4976822"/>
          </a:xfrm>
          <a:custGeom>
            <a:avLst/>
            <a:gdLst/>
            <a:ahLst/>
            <a:cxnLst/>
            <a:rect l="l" t="t" r="r" b="b"/>
            <a:pathLst>
              <a:path w="5574851" h="4976822">
                <a:moveTo>
                  <a:pt x="0" y="4976822"/>
                </a:moveTo>
                <a:lnTo>
                  <a:pt x="5574852" y="4976822"/>
                </a:lnTo>
                <a:lnTo>
                  <a:pt x="5574852" y="0"/>
                </a:lnTo>
                <a:lnTo>
                  <a:pt x="0" y="0"/>
                </a:lnTo>
                <a:lnTo>
                  <a:pt x="0" y="49768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433364" y="1788296"/>
            <a:ext cx="1909099" cy="1076038"/>
          </a:xfrm>
          <a:custGeom>
            <a:avLst/>
            <a:gdLst/>
            <a:ahLst/>
            <a:cxnLst/>
            <a:rect l="l" t="t" r="r" b="b"/>
            <a:pathLst>
              <a:path w="1909099" h="1076038">
                <a:moveTo>
                  <a:pt x="0" y="0"/>
                </a:moveTo>
                <a:lnTo>
                  <a:pt x="1909099" y="0"/>
                </a:lnTo>
                <a:lnTo>
                  <a:pt x="1909099" y="1076037"/>
                </a:lnTo>
                <a:lnTo>
                  <a:pt x="0" y="1076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84026" y="1382920"/>
            <a:ext cx="1965405" cy="1886789"/>
          </a:xfrm>
          <a:custGeom>
            <a:avLst/>
            <a:gdLst/>
            <a:ahLst/>
            <a:cxnLst/>
            <a:rect l="l" t="t" r="r" b="b"/>
            <a:pathLst>
              <a:path w="1965405" h="1886789">
                <a:moveTo>
                  <a:pt x="0" y="0"/>
                </a:moveTo>
                <a:lnTo>
                  <a:pt x="1965405" y="0"/>
                </a:lnTo>
                <a:lnTo>
                  <a:pt x="1965405" y="1886789"/>
                </a:lnTo>
                <a:lnTo>
                  <a:pt x="0" y="18867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327764" y="8245685"/>
            <a:ext cx="2215353" cy="2215353"/>
          </a:xfrm>
          <a:custGeom>
            <a:avLst/>
            <a:gdLst/>
            <a:ahLst/>
            <a:cxnLst/>
            <a:rect l="l" t="t" r="r" b="b"/>
            <a:pathLst>
              <a:path w="2215353" h="2215353">
                <a:moveTo>
                  <a:pt x="0" y="0"/>
                </a:moveTo>
                <a:lnTo>
                  <a:pt x="2215353" y="0"/>
                </a:lnTo>
                <a:lnTo>
                  <a:pt x="2215353" y="2215352"/>
                </a:lnTo>
                <a:lnTo>
                  <a:pt x="0" y="2215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4900267">
            <a:off x="128471" y="3491105"/>
            <a:ext cx="766658" cy="2254877"/>
          </a:xfrm>
          <a:custGeom>
            <a:avLst/>
            <a:gdLst/>
            <a:ahLst/>
            <a:cxnLst/>
            <a:rect l="l" t="t" r="r" b="b"/>
            <a:pathLst>
              <a:path w="766658" h="2254877">
                <a:moveTo>
                  <a:pt x="0" y="0"/>
                </a:moveTo>
                <a:lnTo>
                  <a:pt x="766658" y="0"/>
                </a:lnTo>
                <a:lnTo>
                  <a:pt x="766658" y="2254877"/>
                </a:lnTo>
                <a:lnTo>
                  <a:pt x="0" y="2254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138956" y="4742692"/>
            <a:ext cx="3808927" cy="5684966"/>
          </a:xfrm>
          <a:custGeom>
            <a:avLst/>
            <a:gdLst/>
            <a:ahLst/>
            <a:cxnLst/>
            <a:rect l="l" t="t" r="r" b="b"/>
            <a:pathLst>
              <a:path w="3808927" h="5684966">
                <a:moveTo>
                  <a:pt x="0" y="0"/>
                </a:moveTo>
                <a:lnTo>
                  <a:pt x="3808927" y="0"/>
                </a:lnTo>
                <a:lnTo>
                  <a:pt x="3808927" y="5684966"/>
                </a:lnTo>
                <a:lnTo>
                  <a:pt x="0" y="5684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685303" y="1492163"/>
            <a:ext cx="10917394" cy="235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spc="-192">
                <a:solidFill>
                  <a:srgbClr val="531139"/>
                </a:solidFill>
                <a:latin typeface="DM Jacaranda"/>
              </a:rPr>
              <a:t>Six Exciting Benefits Of Longevity Science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5315" flipH="1" flipV="1">
            <a:off x="14495959" y="2294657"/>
            <a:ext cx="5923357" cy="5287942"/>
          </a:xfrm>
          <a:custGeom>
            <a:avLst/>
            <a:gdLst/>
            <a:ahLst/>
            <a:cxnLst/>
            <a:rect l="l" t="t" r="r" b="b"/>
            <a:pathLst>
              <a:path w="5923357" h="5287942">
                <a:moveTo>
                  <a:pt x="5923357" y="5287942"/>
                </a:moveTo>
                <a:lnTo>
                  <a:pt x="0" y="5287942"/>
                </a:lnTo>
                <a:lnTo>
                  <a:pt x="0" y="0"/>
                </a:lnTo>
                <a:lnTo>
                  <a:pt x="5923357" y="0"/>
                </a:lnTo>
                <a:lnTo>
                  <a:pt x="5923357" y="528794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093369">
            <a:off x="-270215" y="8146368"/>
            <a:ext cx="4891136" cy="3841765"/>
          </a:xfrm>
          <a:custGeom>
            <a:avLst/>
            <a:gdLst/>
            <a:ahLst/>
            <a:cxnLst/>
            <a:rect l="l" t="t" r="r" b="b"/>
            <a:pathLst>
              <a:path w="4891136" h="3841765">
                <a:moveTo>
                  <a:pt x="0" y="0"/>
                </a:moveTo>
                <a:lnTo>
                  <a:pt x="4891136" y="0"/>
                </a:lnTo>
                <a:lnTo>
                  <a:pt x="4891136" y="3841765"/>
                </a:lnTo>
                <a:lnTo>
                  <a:pt x="0" y="3841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5326155">
            <a:off x="6016911" y="1105987"/>
            <a:ext cx="6197027" cy="8852896"/>
          </a:xfrm>
          <a:custGeom>
            <a:avLst/>
            <a:gdLst/>
            <a:ahLst/>
            <a:cxnLst/>
            <a:rect l="l" t="t" r="r" b="b"/>
            <a:pathLst>
              <a:path w="6197027" h="8852896">
                <a:moveTo>
                  <a:pt x="0" y="0"/>
                </a:moveTo>
                <a:lnTo>
                  <a:pt x="6197028" y="0"/>
                </a:lnTo>
                <a:lnTo>
                  <a:pt x="6197028" y="8852896"/>
                </a:lnTo>
                <a:lnTo>
                  <a:pt x="0" y="8852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61" t="-2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218420">
            <a:off x="2459797" y="-1409616"/>
            <a:ext cx="3027618" cy="3445369"/>
          </a:xfrm>
          <a:custGeom>
            <a:avLst/>
            <a:gdLst/>
            <a:ahLst/>
            <a:cxnLst/>
            <a:rect l="l" t="t" r="r" b="b"/>
            <a:pathLst>
              <a:path w="3027618" h="3445369">
                <a:moveTo>
                  <a:pt x="0" y="0"/>
                </a:moveTo>
                <a:lnTo>
                  <a:pt x="3027618" y="0"/>
                </a:lnTo>
                <a:lnTo>
                  <a:pt x="3027618" y="3445369"/>
                </a:lnTo>
                <a:lnTo>
                  <a:pt x="0" y="3445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850996" y="4142759"/>
            <a:ext cx="2001482" cy="2001482"/>
          </a:xfrm>
          <a:custGeom>
            <a:avLst/>
            <a:gdLst/>
            <a:ahLst/>
            <a:cxnLst/>
            <a:rect l="l" t="t" r="r" b="b"/>
            <a:pathLst>
              <a:path w="2001482" h="2001482">
                <a:moveTo>
                  <a:pt x="0" y="0"/>
                </a:moveTo>
                <a:lnTo>
                  <a:pt x="2001481" y="0"/>
                </a:lnTo>
                <a:lnTo>
                  <a:pt x="2001481" y="2001482"/>
                </a:lnTo>
                <a:lnTo>
                  <a:pt x="0" y="20014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6130121" y="1673199"/>
            <a:ext cx="6027757" cy="1514474"/>
            <a:chOff x="0" y="0"/>
            <a:chExt cx="8037010" cy="20192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37010" cy="2019299"/>
            </a:xfrm>
            <a:custGeom>
              <a:avLst/>
              <a:gdLst/>
              <a:ahLst/>
              <a:cxnLst/>
              <a:rect l="l" t="t" r="r" b="b"/>
              <a:pathLst>
                <a:path w="8037010" h="2019299">
                  <a:moveTo>
                    <a:pt x="0" y="0"/>
                  </a:moveTo>
                  <a:lnTo>
                    <a:pt x="8037010" y="0"/>
                  </a:lnTo>
                  <a:lnTo>
                    <a:pt x="8037010" y="2019299"/>
                  </a:lnTo>
                  <a:lnTo>
                    <a:pt x="0" y="2019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65705" y="563068"/>
              <a:ext cx="6570515" cy="9464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30"/>
                </a:lnSpc>
              </a:pPr>
              <a:r>
                <a:rPr lang="en-US" sz="5700" spc="-114" dirty="0">
                  <a:solidFill>
                    <a:srgbClr val="FFF8EE"/>
                  </a:solidFill>
                  <a:latin typeface="DM Jacaranda"/>
                </a:rPr>
                <a:t>Longevity Science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848808" y="3557587"/>
            <a:ext cx="6590384" cy="4054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3200">
                <a:solidFill>
                  <a:srgbClr val="531139"/>
                </a:solidFill>
                <a:latin typeface="Dreaming Outloud Sans"/>
              </a:rPr>
              <a:t>What if we could hit the 'mute' button on aging and amplify not just our lifespan, but also our healthspan (the number of years we spend living disease-free)? Welcome to the frontier of Longevity Science!"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5375" y="4142759"/>
            <a:ext cx="3019425" cy="1353566"/>
            <a:chOff x="0" y="0"/>
            <a:chExt cx="3837642" cy="18047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4755" cy="1804755"/>
            </a:xfrm>
            <a:custGeom>
              <a:avLst/>
              <a:gdLst/>
              <a:ahLst/>
              <a:cxnLst/>
              <a:rect l="l" t="t" r="r" b="b"/>
              <a:pathLst>
                <a:path w="1804755" h="1804755">
                  <a:moveTo>
                    <a:pt x="0" y="0"/>
                  </a:moveTo>
                  <a:lnTo>
                    <a:pt x="1804755" y="0"/>
                  </a:lnTo>
                  <a:lnTo>
                    <a:pt x="1804755" y="1804755"/>
                  </a:lnTo>
                  <a:lnTo>
                    <a:pt x="0" y="180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11236" y="146780"/>
              <a:ext cx="1726406" cy="96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-79" dirty="0">
                  <a:solidFill>
                    <a:srgbClr val="531139"/>
                  </a:solidFill>
                  <a:latin typeface="Futura"/>
                </a:rPr>
                <a:t>Aging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4801">
            <a:off x="-4043385" y="6400452"/>
            <a:ext cx="5574851" cy="4976822"/>
          </a:xfrm>
          <a:custGeom>
            <a:avLst/>
            <a:gdLst/>
            <a:ahLst/>
            <a:cxnLst/>
            <a:rect l="l" t="t" r="r" b="b"/>
            <a:pathLst>
              <a:path w="5574851" h="4976822">
                <a:moveTo>
                  <a:pt x="0" y="0"/>
                </a:moveTo>
                <a:lnTo>
                  <a:pt x="5574851" y="0"/>
                </a:lnTo>
                <a:lnTo>
                  <a:pt x="5574851" y="4976822"/>
                </a:lnTo>
                <a:lnTo>
                  <a:pt x="0" y="4976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701268">
            <a:off x="15428690" y="2812017"/>
            <a:ext cx="5909119" cy="5275232"/>
          </a:xfrm>
          <a:custGeom>
            <a:avLst/>
            <a:gdLst/>
            <a:ahLst/>
            <a:cxnLst/>
            <a:rect l="l" t="t" r="r" b="b"/>
            <a:pathLst>
              <a:path w="5909119" h="5275232">
                <a:moveTo>
                  <a:pt x="0" y="0"/>
                </a:moveTo>
                <a:lnTo>
                  <a:pt x="5909120" y="0"/>
                </a:lnTo>
                <a:lnTo>
                  <a:pt x="5909120" y="5275231"/>
                </a:lnTo>
                <a:lnTo>
                  <a:pt x="0" y="5275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197127" y="3332505"/>
            <a:ext cx="6946873" cy="4937798"/>
            <a:chOff x="0" y="0"/>
            <a:chExt cx="9262497" cy="6583731"/>
          </a:xfrm>
        </p:grpSpPr>
        <p:sp>
          <p:nvSpPr>
            <p:cNvPr id="5" name="Freeform 5"/>
            <p:cNvSpPr/>
            <p:nvPr/>
          </p:nvSpPr>
          <p:spPr>
            <a:xfrm rot="5326155">
              <a:off x="1436669" y="-1271820"/>
              <a:ext cx="6389160" cy="9127371"/>
            </a:xfrm>
            <a:custGeom>
              <a:avLst/>
              <a:gdLst/>
              <a:ahLst/>
              <a:cxnLst/>
              <a:rect l="l" t="t" r="r" b="b"/>
              <a:pathLst>
                <a:path w="6389160" h="9127371">
                  <a:moveTo>
                    <a:pt x="0" y="0"/>
                  </a:moveTo>
                  <a:lnTo>
                    <a:pt x="6389160" y="0"/>
                  </a:lnTo>
                  <a:lnTo>
                    <a:pt x="6389160" y="9127371"/>
                  </a:lnTo>
                  <a:lnTo>
                    <a:pt x="0" y="9127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47252" y="1425177"/>
              <a:ext cx="7025269" cy="3685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531139"/>
                  </a:solidFill>
                  <a:latin typeface="Dreaming Outloud Sans"/>
                </a:rPr>
                <a:t>As we get older, scientists are working to keep our bodies strong and healthy, so we can have more fun and spend money on fun things!"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80788" y="3981352"/>
            <a:ext cx="4535107" cy="5672234"/>
            <a:chOff x="0" y="0"/>
            <a:chExt cx="6046809" cy="7562979"/>
          </a:xfrm>
        </p:grpSpPr>
        <p:sp>
          <p:nvSpPr>
            <p:cNvPr id="8" name="Freeform 8"/>
            <p:cNvSpPr/>
            <p:nvPr/>
          </p:nvSpPr>
          <p:spPr>
            <a:xfrm>
              <a:off x="0" y="3677904"/>
              <a:ext cx="6046809" cy="3885075"/>
            </a:xfrm>
            <a:custGeom>
              <a:avLst/>
              <a:gdLst/>
              <a:ahLst/>
              <a:cxnLst/>
              <a:rect l="l" t="t" r="r" b="b"/>
              <a:pathLst>
                <a:path w="6046809" h="3885075">
                  <a:moveTo>
                    <a:pt x="0" y="0"/>
                  </a:moveTo>
                  <a:lnTo>
                    <a:pt x="6046809" y="0"/>
                  </a:lnTo>
                  <a:lnTo>
                    <a:pt x="6046809" y="3885075"/>
                  </a:lnTo>
                  <a:lnTo>
                    <a:pt x="0" y="3885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75489" y="0"/>
              <a:ext cx="2206742" cy="3677904"/>
            </a:xfrm>
            <a:custGeom>
              <a:avLst/>
              <a:gdLst/>
              <a:ahLst/>
              <a:cxnLst/>
              <a:rect l="l" t="t" r="r" b="b"/>
              <a:pathLst>
                <a:path w="2206742" h="3677904">
                  <a:moveTo>
                    <a:pt x="0" y="0"/>
                  </a:moveTo>
                  <a:lnTo>
                    <a:pt x="2206742" y="0"/>
                  </a:lnTo>
                  <a:lnTo>
                    <a:pt x="2206742" y="3677904"/>
                  </a:lnTo>
                  <a:lnTo>
                    <a:pt x="0" y="3677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79715" y="1261148"/>
            <a:ext cx="12794456" cy="1091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8399" spc="-167">
                <a:solidFill>
                  <a:srgbClr val="531139"/>
                </a:solidFill>
                <a:latin typeface="DM Jacaranda"/>
              </a:rPr>
              <a:t>1. Reduce The Healthcare Burden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94838">
            <a:off x="-3979902" y="5738099"/>
            <a:ext cx="5574851" cy="4976822"/>
          </a:xfrm>
          <a:custGeom>
            <a:avLst/>
            <a:gdLst/>
            <a:ahLst/>
            <a:cxnLst/>
            <a:rect l="l" t="t" r="r" b="b"/>
            <a:pathLst>
              <a:path w="5574851" h="4976822">
                <a:moveTo>
                  <a:pt x="0" y="0"/>
                </a:moveTo>
                <a:lnTo>
                  <a:pt x="5574851" y="0"/>
                </a:lnTo>
                <a:lnTo>
                  <a:pt x="5574851" y="4976821"/>
                </a:lnTo>
                <a:lnTo>
                  <a:pt x="0" y="497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614337" y="0"/>
            <a:ext cx="1673663" cy="1606716"/>
          </a:xfrm>
          <a:custGeom>
            <a:avLst/>
            <a:gdLst/>
            <a:ahLst/>
            <a:cxnLst/>
            <a:rect l="l" t="t" r="r" b="b"/>
            <a:pathLst>
              <a:path w="1673663" h="1606716">
                <a:moveTo>
                  <a:pt x="0" y="0"/>
                </a:moveTo>
                <a:lnTo>
                  <a:pt x="1673663" y="0"/>
                </a:lnTo>
                <a:lnTo>
                  <a:pt x="1673663" y="1606716"/>
                </a:lnTo>
                <a:lnTo>
                  <a:pt x="0" y="1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021917" y="6456967"/>
            <a:ext cx="3009182" cy="3058889"/>
          </a:xfrm>
          <a:custGeom>
            <a:avLst/>
            <a:gdLst/>
            <a:ahLst/>
            <a:cxnLst/>
            <a:rect l="l" t="t" r="r" b="b"/>
            <a:pathLst>
              <a:path w="3009182" h="3058889">
                <a:moveTo>
                  <a:pt x="0" y="0"/>
                </a:moveTo>
                <a:lnTo>
                  <a:pt x="3009182" y="0"/>
                </a:lnTo>
                <a:lnTo>
                  <a:pt x="3009182" y="3058889"/>
                </a:lnTo>
                <a:lnTo>
                  <a:pt x="0" y="3058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057409" y="2729615"/>
            <a:ext cx="3893922" cy="3426651"/>
          </a:xfrm>
          <a:custGeom>
            <a:avLst/>
            <a:gdLst/>
            <a:ahLst/>
            <a:cxnLst/>
            <a:rect l="l" t="t" r="r" b="b"/>
            <a:pathLst>
              <a:path w="3893922" h="3426651">
                <a:moveTo>
                  <a:pt x="0" y="0"/>
                </a:moveTo>
                <a:lnTo>
                  <a:pt x="3893922" y="0"/>
                </a:lnTo>
                <a:lnTo>
                  <a:pt x="3893922" y="3426651"/>
                </a:lnTo>
                <a:lnTo>
                  <a:pt x="0" y="34266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384465" y="1151421"/>
            <a:ext cx="11637452" cy="1082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8400" spc="-168" dirty="0">
                <a:solidFill>
                  <a:srgbClr val="531139"/>
                </a:solidFill>
                <a:latin typeface="DM Jacaranda"/>
              </a:rPr>
              <a:t>2. Boost Economic Prosperity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388502" y="3138244"/>
            <a:ext cx="6774548" cy="4815311"/>
            <a:chOff x="0" y="0"/>
            <a:chExt cx="9032730" cy="6420414"/>
          </a:xfrm>
        </p:grpSpPr>
        <p:sp>
          <p:nvSpPr>
            <p:cNvPr id="8" name="Freeform 8"/>
            <p:cNvSpPr/>
            <p:nvPr/>
          </p:nvSpPr>
          <p:spPr>
            <a:xfrm rot="5326155">
              <a:off x="1401030" y="-1240271"/>
              <a:ext cx="6230669" cy="8900956"/>
            </a:xfrm>
            <a:custGeom>
              <a:avLst/>
              <a:gdLst/>
              <a:ahLst/>
              <a:cxnLst/>
              <a:rect l="l" t="t" r="r" b="b"/>
              <a:pathLst>
                <a:path w="6230669" h="8900956">
                  <a:moveTo>
                    <a:pt x="0" y="0"/>
                  </a:moveTo>
                  <a:lnTo>
                    <a:pt x="6230670" y="0"/>
                  </a:lnTo>
                  <a:lnTo>
                    <a:pt x="6230670" y="8900956"/>
                  </a:lnTo>
                  <a:lnTo>
                    <a:pt x="0" y="8900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3602" y="1230440"/>
              <a:ext cx="7890926" cy="3685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531139"/>
                  </a:solidFill>
                  <a:latin typeface="Dreaming Outloud Sans"/>
                </a:rPr>
                <a:t>Imagine if everyone stayed healthy and lived longer - it would make our communities super strong and we'd have more fun and cool stuff to do!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1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26155">
            <a:off x="3256783" y="2493790"/>
            <a:ext cx="4673002" cy="6675717"/>
          </a:xfrm>
          <a:custGeom>
            <a:avLst/>
            <a:gdLst/>
            <a:ahLst/>
            <a:cxnLst/>
            <a:rect l="l" t="t" r="r" b="b"/>
            <a:pathLst>
              <a:path w="4673002" h="6675717">
                <a:moveTo>
                  <a:pt x="0" y="0"/>
                </a:moveTo>
                <a:lnTo>
                  <a:pt x="4673002" y="0"/>
                </a:lnTo>
                <a:lnTo>
                  <a:pt x="4673002" y="6675718"/>
                </a:lnTo>
                <a:lnTo>
                  <a:pt x="0" y="66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629879" y="4256866"/>
            <a:ext cx="6629421" cy="3049533"/>
          </a:xfrm>
          <a:custGeom>
            <a:avLst/>
            <a:gdLst/>
            <a:ahLst/>
            <a:cxnLst/>
            <a:rect l="l" t="t" r="r" b="b"/>
            <a:pathLst>
              <a:path w="6629421" h="3049533">
                <a:moveTo>
                  <a:pt x="0" y="0"/>
                </a:moveTo>
                <a:lnTo>
                  <a:pt x="6629421" y="0"/>
                </a:lnTo>
                <a:lnTo>
                  <a:pt x="6629421" y="3049533"/>
                </a:lnTo>
                <a:lnTo>
                  <a:pt x="0" y="3049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241590" y="1499273"/>
            <a:ext cx="9413478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8400" spc="-168">
                <a:solidFill>
                  <a:srgbClr val="FFF8EE"/>
                </a:solidFill>
                <a:latin typeface="DM Jacaranda"/>
              </a:rPr>
              <a:t>3. Empower Older Adults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34187" y="4615905"/>
            <a:ext cx="5918195" cy="221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31139"/>
                </a:solidFill>
                <a:latin typeface="Dreaming Outloud Sans"/>
              </a:rPr>
              <a:t>Picture a world where 2 billion people not only live long lives but thrive with strong health and endless energy.</a:t>
            </a:r>
          </a:p>
        </p:txBody>
      </p:sp>
      <p:sp>
        <p:nvSpPr>
          <p:cNvPr id="6" name="Freeform 6"/>
          <p:cNvSpPr/>
          <p:nvPr/>
        </p:nvSpPr>
        <p:spPr>
          <a:xfrm rot="8100000">
            <a:off x="12238264" y="-4536557"/>
            <a:ext cx="7578718" cy="6765728"/>
          </a:xfrm>
          <a:custGeom>
            <a:avLst/>
            <a:gdLst/>
            <a:ahLst/>
            <a:cxnLst/>
            <a:rect l="l" t="t" r="r" b="b"/>
            <a:pathLst>
              <a:path w="7578718" h="6765728">
                <a:moveTo>
                  <a:pt x="0" y="0"/>
                </a:moveTo>
                <a:lnTo>
                  <a:pt x="7578717" y="0"/>
                </a:lnTo>
                <a:lnTo>
                  <a:pt x="7578717" y="6765728"/>
                </a:lnTo>
                <a:lnTo>
                  <a:pt x="0" y="6765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82330" y="9016037"/>
            <a:ext cx="1323920" cy="1270963"/>
          </a:xfrm>
          <a:custGeom>
            <a:avLst/>
            <a:gdLst/>
            <a:ahLst/>
            <a:cxnLst/>
            <a:rect l="l" t="t" r="r" b="b"/>
            <a:pathLst>
              <a:path w="1323920" h="1270963">
                <a:moveTo>
                  <a:pt x="0" y="0"/>
                </a:moveTo>
                <a:lnTo>
                  <a:pt x="1323920" y="0"/>
                </a:lnTo>
                <a:lnTo>
                  <a:pt x="1323920" y="1270963"/>
                </a:lnTo>
                <a:lnTo>
                  <a:pt x="0" y="12709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689934" flipH="1">
            <a:off x="1496565" y="3398439"/>
            <a:ext cx="1418890" cy="1418890"/>
          </a:xfrm>
          <a:custGeom>
            <a:avLst/>
            <a:gdLst/>
            <a:ahLst/>
            <a:cxnLst/>
            <a:rect l="l" t="t" r="r" b="b"/>
            <a:pathLst>
              <a:path w="1418890" h="1418890">
                <a:moveTo>
                  <a:pt x="1418890" y="0"/>
                </a:moveTo>
                <a:lnTo>
                  <a:pt x="0" y="0"/>
                </a:lnTo>
                <a:lnTo>
                  <a:pt x="0" y="1418891"/>
                </a:lnTo>
                <a:lnTo>
                  <a:pt x="1418890" y="1418891"/>
                </a:lnTo>
                <a:lnTo>
                  <a:pt x="14188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94838">
            <a:off x="-3979902" y="5738099"/>
            <a:ext cx="5574851" cy="4976822"/>
          </a:xfrm>
          <a:custGeom>
            <a:avLst/>
            <a:gdLst/>
            <a:ahLst/>
            <a:cxnLst/>
            <a:rect l="l" t="t" r="r" b="b"/>
            <a:pathLst>
              <a:path w="5574851" h="4976822">
                <a:moveTo>
                  <a:pt x="0" y="0"/>
                </a:moveTo>
                <a:lnTo>
                  <a:pt x="5574851" y="0"/>
                </a:lnTo>
                <a:lnTo>
                  <a:pt x="5574851" y="4976821"/>
                </a:lnTo>
                <a:lnTo>
                  <a:pt x="0" y="497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614337" y="0"/>
            <a:ext cx="1673663" cy="1606716"/>
          </a:xfrm>
          <a:custGeom>
            <a:avLst/>
            <a:gdLst/>
            <a:ahLst/>
            <a:cxnLst/>
            <a:rect l="l" t="t" r="r" b="b"/>
            <a:pathLst>
              <a:path w="1673663" h="1606716">
                <a:moveTo>
                  <a:pt x="0" y="0"/>
                </a:moveTo>
                <a:lnTo>
                  <a:pt x="1673663" y="0"/>
                </a:lnTo>
                <a:lnTo>
                  <a:pt x="1673663" y="1606716"/>
                </a:lnTo>
                <a:lnTo>
                  <a:pt x="0" y="1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388502" y="3138244"/>
            <a:ext cx="6774548" cy="4815311"/>
            <a:chOff x="0" y="0"/>
            <a:chExt cx="9032730" cy="6420414"/>
          </a:xfrm>
        </p:grpSpPr>
        <p:sp>
          <p:nvSpPr>
            <p:cNvPr id="5" name="Freeform 5"/>
            <p:cNvSpPr/>
            <p:nvPr/>
          </p:nvSpPr>
          <p:spPr>
            <a:xfrm rot="5326155">
              <a:off x="1401030" y="-1240271"/>
              <a:ext cx="6230669" cy="8900956"/>
            </a:xfrm>
            <a:custGeom>
              <a:avLst/>
              <a:gdLst/>
              <a:ahLst/>
              <a:cxnLst/>
              <a:rect l="l" t="t" r="r" b="b"/>
              <a:pathLst>
                <a:path w="6230669" h="8900956">
                  <a:moveTo>
                    <a:pt x="0" y="0"/>
                  </a:moveTo>
                  <a:lnTo>
                    <a:pt x="6230670" y="0"/>
                  </a:lnTo>
                  <a:lnTo>
                    <a:pt x="6230670" y="8900956"/>
                  </a:lnTo>
                  <a:lnTo>
                    <a:pt x="0" y="8900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83602" y="1979740"/>
              <a:ext cx="7890926" cy="218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531139"/>
                  </a:solidFill>
                  <a:latin typeface="Dreaming Outloud Sans"/>
                </a:rPr>
                <a:t>Picture a world where Einstein, Edison, and Tesla could have kept inspiring us into their 200s.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634478" y="2638507"/>
            <a:ext cx="5477879" cy="6619793"/>
          </a:xfrm>
          <a:custGeom>
            <a:avLst/>
            <a:gdLst/>
            <a:ahLst/>
            <a:cxnLst/>
            <a:rect l="l" t="t" r="r" b="b"/>
            <a:pathLst>
              <a:path w="5477879" h="6619793">
                <a:moveTo>
                  <a:pt x="0" y="0"/>
                </a:moveTo>
                <a:lnTo>
                  <a:pt x="5477879" y="0"/>
                </a:lnTo>
                <a:lnTo>
                  <a:pt x="5477879" y="6619793"/>
                </a:lnTo>
                <a:lnTo>
                  <a:pt x="0" y="6619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384465" y="1151421"/>
            <a:ext cx="10311705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8400" spc="-168" dirty="0">
                <a:solidFill>
                  <a:srgbClr val="531139"/>
                </a:solidFill>
                <a:latin typeface="DM Jacaranda"/>
              </a:rPr>
              <a:t>4. Expand Human Potential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7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26155">
            <a:off x="3256783" y="2493790"/>
            <a:ext cx="4673002" cy="6675717"/>
          </a:xfrm>
          <a:custGeom>
            <a:avLst/>
            <a:gdLst/>
            <a:ahLst/>
            <a:cxnLst/>
            <a:rect l="l" t="t" r="r" b="b"/>
            <a:pathLst>
              <a:path w="4673002" h="6675717">
                <a:moveTo>
                  <a:pt x="0" y="0"/>
                </a:moveTo>
                <a:lnTo>
                  <a:pt x="4673002" y="0"/>
                </a:lnTo>
                <a:lnTo>
                  <a:pt x="4673002" y="6675718"/>
                </a:lnTo>
                <a:lnTo>
                  <a:pt x="0" y="667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8100000">
            <a:off x="12238264" y="-4536557"/>
            <a:ext cx="7578718" cy="6765728"/>
          </a:xfrm>
          <a:custGeom>
            <a:avLst/>
            <a:gdLst/>
            <a:ahLst/>
            <a:cxnLst/>
            <a:rect l="l" t="t" r="r" b="b"/>
            <a:pathLst>
              <a:path w="7578718" h="6765728">
                <a:moveTo>
                  <a:pt x="0" y="0"/>
                </a:moveTo>
                <a:lnTo>
                  <a:pt x="7578717" y="0"/>
                </a:lnTo>
                <a:lnTo>
                  <a:pt x="7578717" y="6765728"/>
                </a:lnTo>
                <a:lnTo>
                  <a:pt x="0" y="676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298008" y="2988217"/>
            <a:ext cx="3459230" cy="4310567"/>
          </a:xfrm>
          <a:custGeom>
            <a:avLst/>
            <a:gdLst/>
            <a:ahLst/>
            <a:cxnLst/>
            <a:rect l="l" t="t" r="r" b="b"/>
            <a:pathLst>
              <a:path w="3459230" h="4310567">
                <a:moveTo>
                  <a:pt x="0" y="0"/>
                </a:moveTo>
                <a:lnTo>
                  <a:pt x="3459229" y="0"/>
                </a:lnTo>
                <a:lnTo>
                  <a:pt x="3459229" y="4310566"/>
                </a:lnTo>
                <a:lnTo>
                  <a:pt x="0" y="4310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1329065" y="4936652"/>
            <a:ext cx="2588231" cy="5350348"/>
          </a:xfrm>
          <a:custGeom>
            <a:avLst/>
            <a:gdLst/>
            <a:ahLst/>
            <a:cxnLst/>
            <a:rect l="l" t="t" r="r" b="b"/>
            <a:pathLst>
              <a:path w="2588231" h="5350348">
                <a:moveTo>
                  <a:pt x="2588231" y="0"/>
                </a:moveTo>
                <a:lnTo>
                  <a:pt x="0" y="0"/>
                </a:lnTo>
                <a:lnTo>
                  <a:pt x="0" y="5350348"/>
                </a:lnTo>
                <a:lnTo>
                  <a:pt x="2588231" y="5350348"/>
                </a:lnTo>
                <a:lnTo>
                  <a:pt x="258823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241590" y="1499273"/>
            <a:ext cx="8762702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8400" spc="-168">
                <a:solidFill>
                  <a:srgbClr val="531139"/>
                </a:solidFill>
                <a:latin typeface="DM Jacaranda"/>
              </a:rPr>
              <a:t>5. Preserve Knowledge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4187" y="4896893"/>
            <a:ext cx="5918195" cy="165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31139"/>
                </a:solidFill>
                <a:latin typeface="Dreaming Outloud Sans"/>
              </a:rPr>
              <a:t>Imagine a world where people with decades of knowledge worked into their 200s.</a:t>
            </a:r>
          </a:p>
        </p:txBody>
      </p:sp>
      <p:sp>
        <p:nvSpPr>
          <p:cNvPr id="8" name="Freeform 8"/>
          <p:cNvSpPr/>
          <p:nvPr/>
        </p:nvSpPr>
        <p:spPr>
          <a:xfrm rot="-689934" flipH="1">
            <a:off x="1496565" y="3398439"/>
            <a:ext cx="1418890" cy="1418890"/>
          </a:xfrm>
          <a:custGeom>
            <a:avLst/>
            <a:gdLst/>
            <a:ahLst/>
            <a:cxnLst/>
            <a:rect l="l" t="t" r="r" b="b"/>
            <a:pathLst>
              <a:path w="1418890" h="1418890">
                <a:moveTo>
                  <a:pt x="1418890" y="0"/>
                </a:moveTo>
                <a:lnTo>
                  <a:pt x="0" y="0"/>
                </a:lnTo>
                <a:lnTo>
                  <a:pt x="0" y="1418891"/>
                </a:lnTo>
                <a:lnTo>
                  <a:pt x="1418890" y="1418891"/>
                </a:lnTo>
                <a:lnTo>
                  <a:pt x="14188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82330" y="9016037"/>
            <a:ext cx="1323920" cy="1270963"/>
          </a:xfrm>
          <a:custGeom>
            <a:avLst/>
            <a:gdLst/>
            <a:ahLst/>
            <a:cxnLst/>
            <a:rect l="l" t="t" r="r" b="b"/>
            <a:pathLst>
              <a:path w="1323920" h="1270963">
                <a:moveTo>
                  <a:pt x="0" y="0"/>
                </a:moveTo>
                <a:lnTo>
                  <a:pt x="1323920" y="0"/>
                </a:lnTo>
                <a:lnTo>
                  <a:pt x="1323920" y="1270963"/>
                </a:lnTo>
                <a:lnTo>
                  <a:pt x="0" y="12709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1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4801">
            <a:off x="-4043385" y="6400452"/>
            <a:ext cx="5574851" cy="4976822"/>
          </a:xfrm>
          <a:custGeom>
            <a:avLst/>
            <a:gdLst/>
            <a:ahLst/>
            <a:cxnLst/>
            <a:rect l="l" t="t" r="r" b="b"/>
            <a:pathLst>
              <a:path w="5574851" h="4976822">
                <a:moveTo>
                  <a:pt x="0" y="0"/>
                </a:moveTo>
                <a:lnTo>
                  <a:pt x="5574851" y="0"/>
                </a:lnTo>
                <a:lnTo>
                  <a:pt x="5574851" y="4976822"/>
                </a:lnTo>
                <a:lnTo>
                  <a:pt x="0" y="4976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701268">
            <a:off x="16384211" y="3288267"/>
            <a:ext cx="5909119" cy="5275232"/>
          </a:xfrm>
          <a:custGeom>
            <a:avLst/>
            <a:gdLst/>
            <a:ahLst/>
            <a:cxnLst/>
            <a:rect l="l" t="t" r="r" b="b"/>
            <a:pathLst>
              <a:path w="5909119" h="5275232">
                <a:moveTo>
                  <a:pt x="0" y="0"/>
                </a:moveTo>
                <a:lnTo>
                  <a:pt x="5909119" y="0"/>
                </a:lnTo>
                <a:lnTo>
                  <a:pt x="5909119" y="5275231"/>
                </a:lnTo>
                <a:lnTo>
                  <a:pt x="0" y="5275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197127" y="3332505"/>
            <a:ext cx="6946873" cy="4937798"/>
            <a:chOff x="0" y="0"/>
            <a:chExt cx="9262497" cy="6583731"/>
          </a:xfrm>
        </p:grpSpPr>
        <p:sp>
          <p:nvSpPr>
            <p:cNvPr id="5" name="Freeform 5"/>
            <p:cNvSpPr/>
            <p:nvPr/>
          </p:nvSpPr>
          <p:spPr>
            <a:xfrm rot="5326155">
              <a:off x="1436669" y="-1271820"/>
              <a:ext cx="6389160" cy="9127371"/>
            </a:xfrm>
            <a:custGeom>
              <a:avLst/>
              <a:gdLst/>
              <a:ahLst/>
              <a:cxnLst/>
              <a:rect l="l" t="t" r="r" b="b"/>
              <a:pathLst>
                <a:path w="6389160" h="9127371">
                  <a:moveTo>
                    <a:pt x="0" y="0"/>
                  </a:moveTo>
                  <a:lnTo>
                    <a:pt x="6389160" y="0"/>
                  </a:lnTo>
                  <a:lnTo>
                    <a:pt x="6389160" y="9127371"/>
                  </a:lnTo>
                  <a:lnTo>
                    <a:pt x="0" y="9127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47252" y="1050527"/>
              <a:ext cx="7025269" cy="4435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531139"/>
                  </a:solidFill>
                  <a:latin typeface="Dreaming Outloud Sans"/>
                </a:rPr>
                <a:t>Picture five generations playing happily or celebrating a family member's 200th birthday. This is the future of families, filled with strong bonds and great support!"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432541" y="3740980"/>
            <a:ext cx="5765044" cy="4114800"/>
          </a:xfrm>
          <a:custGeom>
            <a:avLst/>
            <a:gdLst/>
            <a:ahLst/>
            <a:cxnLst/>
            <a:rect l="l" t="t" r="r" b="b"/>
            <a:pathLst>
              <a:path w="5765044" h="4114800">
                <a:moveTo>
                  <a:pt x="0" y="0"/>
                </a:moveTo>
                <a:lnTo>
                  <a:pt x="5765043" y="0"/>
                </a:lnTo>
                <a:lnTo>
                  <a:pt x="57650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479715" y="1261148"/>
            <a:ext cx="15665285" cy="1091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8399" spc="-167" dirty="0">
                <a:solidFill>
                  <a:srgbClr val="FFF8EE"/>
                </a:solidFill>
                <a:latin typeface="DM Jacaranda"/>
              </a:rPr>
              <a:t>6. Strengthen </a:t>
            </a:r>
            <a:r>
              <a:rPr lang="en-US" sz="8399" spc="-167" dirty="0" err="1">
                <a:solidFill>
                  <a:srgbClr val="FFF8EE"/>
                </a:solidFill>
                <a:latin typeface="DM Jacaranda"/>
              </a:rPr>
              <a:t>InterGenerational</a:t>
            </a:r>
            <a:r>
              <a:rPr lang="en-US" sz="8399" spc="-167" dirty="0">
                <a:solidFill>
                  <a:srgbClr val="FFF8EE"/>
                </a:solidFill>
                <a:latin typeface="DM Jacaranda"/>
              </a:rPr>
              <a:t>  Bonds</a:t>
            </a:r>
          </a:p>
        </p:txBody>
      </p:sp>
      <p:sp>
        <p:nvSpPr>
          <p:cNvPr id="9" name="Freeform 9"/>
          <p:cNvSpPr/>
          <p:nvPr/>
        </p:nvSpPr>
        <p:spPr>
          <a:xfrm>
            <a:off x="12075830" y="9035924"/>
            <a:ext cx="1323920" cy="1270963"/>
          </a:xfrm>
          <a:custGeom>
            <a:avLst/>
            <a:gdLst/>
            <a:ahLst/>
            <a:cxnLst/>
            <a:rect l="l" t="t" r="r" b="b"/>
            <a:pathLst>
              <a:path w="1323920" h="1270963">
                <a:moveTo>
                  <a:pt x="0" y="0"/>
                </a:moveTo>
                <a:lnTo>
                  <a:pt x="1323920" y="0"/>
                </a:lnTo>
                <a:lnTo>
                  <a:pt x="1323920" y="1270963"/>
                </a:lnTo>
                <a:lnTo>
                  <a:pt x="0" y="12709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28700" y="-2056168"/>
            <a:ext cx="13136793" cy="11727574"/>
          </a:xfrm>
          <a:custGeom>
            <a:avLst/>
            <a:gdLst/>
            <a:ahLst/>
            <a:cxnLst/>
            <a:rect l="l" t="t" r="r" b="b"/>
            <a:pathLst>
              <a:path w="13136793" h="11727574">
                <a:moveTo>
                  <a:pt x="0" y="11727573"/>
                </a:moveTo>
                <a:lnTo>
                  <a:pt x="13136793" y="11727573"/>
                </a:lnTo>
                <a:lnTo>
                  <a:pt x="13136793" y="0"/>
                </a:lnTo>
                <a:lnTo>
                  <a:pt x="0" y="0"/>
                </a:lnTo>
                <a:lnTo>
                  <a:pt x="0" y="117275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923555" y="2783717"/>
            <a:ext cx="3909307" cy="5268016"/>
          </a:xfrm>
          <a:custGeom>
            <a:avLst/>
            <a:gdLst/>
            <a:ahLst/>
            <a:cxnLst/>
            <a:rect l="l" t="t" r="r" b="b"/>
            <a:pathLst>
              <a:path w="3909307" h="5268016">
                <a:moveTo>
                  <a:pt x="0" y="0"/>
                </a:moveTo>
                <a:lnTo>
                  <a:pt x="3909307" y="0"/>
                </a:lnTo>
                <a:lnTo>
                  <a:pt x="3909307" y="5268016"/>
                </a:lnTo>
                <a:lnTo>
                  <a:pt x="0" y="5268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086484" y="3067404"/>
            <a:ext cx="9989346" cy="5480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73" lvl="1" indent="-464186">
              <a:lnSpc>
                <a:spcPts val="7310"/>
              </a:lnSpc>
              <a:buFont typeface="Arial"/>
              <a:buChar char="•"/>
            </a:pPr>
            <a:r>
              <a:rPr lang="en-US" sz="4300">
                <a:solidFill>
                  <a:srgbClr val="531139"/>
                </a:solidFill>
                <a:latin typeface="Dreaming Outloud Sans"/>
              </a:rPr>
              <a:t>Imagine wise people helping for a very long time!"</a:t>
            </a:r>
          </a:p>
          <a:p>
            <a:pPr marL="928373" lvl="1" indent="-464186">
              <a:lnSpc>
                <a:spcPts val="7310"/>
              </a:lnSpc>
              <a:buFont typeface="Arial"/>
              <a:buChar char="•"/>
            </a:pPr>
            <a:r>
              <a:rPr lang="en-US" sz="4300">
                <a:solidFill>
                  <a:srgbClr val="531139"/>
                </a:solidFill>
                <a:latin typeface="Dreaming Outloud Sans"/>
              </a:rPr>
              <a:t>Sometimes, smart minds can get tired. But what if they stayed super smart?</a:t>
            </a:r>
          </a:p>
          <a:p>
            <a:pPr marL="928373" lvl="1" indent="-464186">
              <a:lnSpc>
                <a:spcPts val="7310"/>
              </a:lnSpc>
              <a:buFont typeface="Arial"/>
              <a:buChar char="•"/>
            </a:pPr>
            <a:r>
              <a:rPr lang="en-US" sz="4300">
                <a:solidFill>
                  <a:srgbClr val="531139"/>
                </a:solidFill>
                <a:latin typeface="Dreaming Outloud Sans"/>
              </a:rPr>
              <a:t>People could do amazing things for a super long time!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23458" y="1764068"/>
            <a:ext cx="8387542" cy="1054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8400" spc="-168" dirty="0">
                <a:solidFill>
                  <a:srgbClr val="531139"/>
                </a:solidFill>
                <a:latin typeface="DM Jacaranda"/>
              </a:rPr>
              <a:t>Things To Remember</a:t>
            </a:r>
          </a:p>
        </p:txBody>
      </p:sp>
      <p:sp>
        <p:nvSpPr>
          <p:cNvPr id="6" name="Freeform 6"/>
          <p:cNvSpPr/>
          <p:nvPr/>
        </p:nvSpPr>
        <p:spPr>
          <a:xfrm>
            <a:off x="17259300" y="778161"/>
            <a:ext cx="1323920" cy="1270963"/>
          </a:xfrm>
          <a:custGeom>
            <a:avLst/>
            <a:gdLst/>
            <a:ahLst/>
            <a:cxnLst/>
            <a:rect l="l" t="t" r="r" b="b"/>
            <a:pathLst>
              <a:path w="1323920" h="1270963">
                <a:moveTo>
                  <a:pt x="0" y="0"/>
                </a:moveTo>
                <a:lnTo>
                  <a:pt x="1323920" y="0"/>
                </a:lnTo>
                <a:lnTo>
                  <a:pt x="1323920" y="1270963"/>
                </a:lnTo>
                <a:lnTo>
                  <a:pt x="0" y="1270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5877643">
            <a:off x="786334" y="1120499"/>
            <a:ext cx="766658" cy="2254877"/>
          </a:xfrm>
          <a:custGeom>
            <a:avLst/>
            <a:gdLst/>
            <a:ahLst/>
            <a:cxnLst/>
            <a:rect l="l" t="t" r="r" b="b"/>
            <a:pathLst>
              <a:path w="766658" h="2254877">
                <a:moveTo>
                  <a:pt x="0" y="0"/>
                </a:moveTo>
                <a:lnTo>
                  <a:pt x="766658" y="0"/>
                </a:lnTo>
                <a:lnTo>
                  <a:pt x="766658" y="2254878"/>
                </a:lnTo>
                <a:lnTo>
                  <a:pt x="0" y="2254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257</Words>
  <Application>Microsoft Office PowerPoint</Application>
  <PresentationFormat>Custom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DM Jacaranda</vt:lpstr>
      <vt:lpstr>Calibri</vt:lpstr>
      <vt:lpstr>Arial</vt:lpstr>
      <vt:lpstr>Dreaming Outloud Sans</vt:lpstr>
      <vt:lpstr>Futura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Six Exciting Benefits Of Longevity Science</dc:title>
  <cp:lastModifiedBy>ajmal fariz</cp:lastModifiedBy>
  <cp:revision>2</cp:revision>
  <dcterms:created xsi:type="dcterms:W3CDTF">2006-08-16T00:00:00Z</dcterms:created>
  <dcterms:modified xsi:type="dcterms:W3CDTF">2023-10-06T06:49:23Z</dcterms:modified>
  <dc:identifier>DAFwdNhsXrI</dc:identifier>
</cp:coreProperties>
</file>